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74" r:id="rId5"/>
    <p:sldId id="272" r:id="rId6"/>
    <p:sldId id="273" r:id="rId7"/>
    <p:sldId id="260" r:id="rId8"/>
    <p:sldId id="275" r:id="rId9"/>
    <p:sldId id="276" r:id="rId10"/>
    <p:sldId id="277" r:id="rId11"/>
    <p:sldId id="278" r:id="rId12"/>
    <p:sldId id="279" r:id="rId13"/>
    <p:sldId id="280" r:id="rId14"/>
    <p:sldId id="282" r:id="rId15"/>
    <p:sldId id="28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7/23/2020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62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7/23/2020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0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7/23/2020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9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7/23/2020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44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7/23/2020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69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7/23/2020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5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7/23/2020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54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7/23/2020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7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7/23/2020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3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7/23/2020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92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7/23/2020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8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7/23/2020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552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towardsdatascience.com/using-weighted-k-means-clustering-to-determine-distribution-centres-locations-2567646fc31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aaai.org/Papers/KDD/1996/KDD96-037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owardsdatascience.com/understanding-hdbscan-and-density-based-clustering-121dbee1320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601.00367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abs/pii/S0377221703008191?via%3Dihu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0305054808001536#:~:text=The%20hub%20median%20problem%20is,cost%20between%20origin%20destination%20pairs." TargetMode="External"/><Relationship Id="rId2" Type="http://schemas.openxmlformats.org/officeDocument/2006/relationships/hyperlink" Target="https://www.sciencedirect.com/science/article/abs/pii/S030505480100080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abs/pii/S0377221798003956" TargetMode="External"/><Relationship Id="rId5" Type="http://schemas.openxmlformats.org/officeDocument/2006/relationships/hyperlink" Target="https://arxiv.org/ftp/arxiv/papers/1704/1704.06258.pdf" TargetMode="External"/><Relationship Id="rId4" Type="http://schemas.openxmlformats.org/officeDocument/2006/relationships/hyperlink" Target="https://link.springer.com/content/pdf/10.1007/s40092-019-00329-9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0E91E-EFA4-44CE-9E15-6A7DEF323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36" b="273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C7FA6E3-5183-4E37-B15B-91038FE1F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88045" y="0"/>
            <a:ext cx="7603955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aphic 190">
            <a:extLst>
              <a:ext uri="{FF2B5EF4-FFF2-40B4-BE49-F238E27FC236}">
                <a16:creationId xmlns:a16="http://schemas.microsoft.com/office/drawing/2014/main" id="{F3F5D407-83EF-4D7F-9DAF-4C3CEB778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25182" y="827494"/>
            <a:ext cx="1291642" cy="429215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07906A-A83F-47F2-975A-C1756F445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C38730D-4164-41D4-81C0-E9A070EA8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2539C73-C848-4608-957A-D6C016913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624467" y="533549"/>
            <a:ext cx="5356040" cy="5343028"/>
            <a:chOff x="739960" y="1925092"/>
            <a:chExt cx="4376696" cy="436606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53EEDFE-1D2D-4938-9DF2-97FB4F709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8562" y="2003061"/>
              <a:ext cx="4288094" cy="4288094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EA4CF2D-570F-4529-ADDA-B37CF05B61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929" y="2003061"/>
              <a:ext cx="4288094" cy="4288094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5" name="Oval 19">
              <a:extLst>
                <a:ext uri="{FF2B5EF4-FFF2-40B4-BE49-F238E27FC236}">
                  <a16:creationId xmlns:a16="http://schemas.microsoft.com/office/drawing/2014/main" id="{CBE92B83-AFA7-40B1-9D3C-502840BAD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960" y="1925092"/>
              <a:ext cx="4288094" cy="4288094"/>
            </a:xfrm>
            <a:prstGeom prst="ellips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E18658-F03A-485E-9B4C-B054AF0F8A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3344" y="1251284"/>
            <a:ext cx="3952428" cy="2822713"/>
          </a:xfrm>
        </p:spPr>
        <p:txBody>
          <a:bodyPr anchor="ctr">
            <a:normAutofit/>
          </a:bodyPr>
          <a:lstStyle/>
          <a:p>
            <a:r>
              <a:rPr lang="en-US" sz="3200" dirty="0"/>
              <a:t>Hub Location 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DA7B0-E55C-4996-BDCF-8366E7BFAF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4388" y="4166073"/>
            <a:ext cx="3330341" cy="920783"/>
          </a:xfrm>
        </p:spPr>
        <p:txBody>
          <a:bodyPr>
            <a:normAutofit/>
          </a:bodyPr>
          <a:lstStyle/>
          <a:p>
            <a:r>
              <a:rPr lang="en-US" dirty="0"/>
              <a:t>Kevin &amp; Nina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0046D4B-EE93-4EAF-9717-C56B1E681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3B4D80-4945-4E47-8FA7-BA0541CB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9032" y="5254879"/>
            <a:ext cx="474046" cy="474046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9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8A3E2-27B4-4300-AEF8-9F91FBD6D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Draft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5825F-B322-4220-89B2-1CC4CEB5A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565"/>
            <a:ext cx="504769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Goal</a:t>
            </a:r>
          </a:p>
          <a:p>
            <a:pPr lvl="1"/>
            <a:r>
              <a:rPr lang="en-US" dirty="0"/>
              <a:t>Select best potential hub locations to reduce overall transportation cost.</a:t>
            </a:r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Current hub location points: 57 locations obtained from odmts_main.py.</a:t>
            </a:r>
          </a:p>
          <a:p>
            <a:pPr lvl="1"/>
            <a:r>
              <a:rPr lang="en-US" dirty="0"/>
              <a:t>Potential hub location points: 92 locations obtained from </a:t>
            </a:r>
            <a:r>
              <a:rPr lang="en-US" dirty="0" err="1"/>
              <a:t>board_id</a:t>
            </a:r>
            <a:r>
              <a:rPr lang="en-US" dirty="0"/>
              <a:t> dataset using DBSCAN clustering </a:t>
            </a:r>
          </a:p>
          <a:p>
            <a:pPr lvl="1"/>
            <a:r>
              <a:rPr lang="en-US" sz="2000" dirty="0"/>
              <a:t>will test Weighted-</a:t>
            </a:r>
            <a:r>
              <a:rPr lang="en-US" sz="2000" dirty="0" err="1"/>
              <a:t>Kmeans</a:t>
            </a:r>
            <a:r>
              <a:rPr lang="en-US" sz="2000" dirty="0"/>
              <a:t> &amp; HDBSACN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FE09E-B0D7-4656-827C-C72024636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4194"/>
            <a:ext cx="5752341" cy="414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16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8A3E2-27B4-4300-AEF8-9F91FBD6D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721"/>
            <a:ext cx="10515600" cy="1325563"/>
          </a:xfrm>
        </p:spPr>
        <p:txBody>
          <a:bodyPr/>
          <a:lstStyle/>
          <a:p>
            <a:r>
              <a:rPr lang="en-US" dirty="0"/>
              <a:t>Optimization Draft Cont.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188B0-5535-462B-93B5-73741FB4D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2A423-F711-491D-950B-206004D6B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39" y="1200944"/>
            <a:ext cx="1152525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82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8A3E2-27B4-4300-AEF8-9F91FBD6D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721"/>
            <a:ext cx="10515600" cy="1325563"/>
          </a:xfrm>
        </p:spPr>
        <p:txBody>
          <a:bodyPr/>
          <a:lstStyle/>
          <a:p>
            <a:r>
              <a:rPr lang="en-US" dirty="0"/>
              <a:t>Optimization Draft Cont.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53BD2-B363-41BB-823C-80B8D40A6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753525"/>
            <a:ext cx="118205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49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8A3E2-27B4-4300-AEF8-9F91FBD6D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721"/>
            <a:ext cx="10515600" cy="1325563"/>
          </a:xfrm>
        </p:spPr>
        <p:txBody>
          <a:bodyPr/>
          <a:lstStyle/>
          <a:p>
            <a:r>
              <a:rPr lang="en-US" dirty="0"/>
              <a:t>Optimization Draft Cont.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CD06D5-F7B3-43DA-A85C-0B0893270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814512"/>
            <a:ext cx="119157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90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8A3E2-27B4-4300-AEF8-9F91FBD6D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721"/>
            <a:ext cx="10515600" cy="1325563"/>
          </a:xfrm>
        </p:spPr>
        <p:txBody>
          <a:bodyPr/>
          <a:lstStyle/>
          <a:p>
            <a:r>
              <a:rPr lang="en-US" dirty="0"/>
              <a:t>What the output shows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188B0-5535-462B-93B5-73741FB4D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# of shuttle stops</a:t>
            </a:r>
          </a:p>
          <a:p>
            <a:r>
              <a:rPr lang="en-US" dirty="0"/>
              <a:t># of existing hubs</a:t>
            </a:r>
          </a:p>
          <a:p>
            <a:r>
              <a:rPr lang="en-US" dirty="0"/>
              <a:t>#of potential hubs</a:t>
            </a:r>
          </a:p>
          <a:p>
            <a:r>
              <a:rPr lang="en-US" dirty="0"/>
              <a:t>Location of existing hubs</a:t>
            </a:r>
          </a:p>
          <a:p>
            <a:r>
              <a:rPr lang="en-US" dirty="0"/>
              <a:t>Location of selected potential hubs</a:t>
            </a:r>
          </a:p>
          <a:p>
            <a:r>
              <a:rPr lang="en-US" dirty="0"/>
              <a:t>Overall transportation cost </a:t>
            </a:r>
          </a:p>
          <a:p>
            <a:r>
              <a:rPr lang="en-US" dirty="0"/>
              <a:t>Which customer goes to which hub (whether go to an existing hub or a selected potential hub)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4D9731-0C97-43B6-8C37-0119588BA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11250"/>
            <a:ext cx="4057650" cy="714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D8A5F2-4A9A-49C3-A202-EF9DE39CD4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31"/>
          <a:stretch/>
        </p:blipFill>
        <p:spPr>
          <a:xfrm>
            <a:off x="6119165" y="1940279"/>
            <a:ext cx="5998854" cy="2621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DFD630-485B-4604-8C3B-76BDB6B30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55595"/>
            <a:ext cx="2115845" cy="1899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1B9E3F-04B0-41BE-9676-C1DC57CAC8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8537614" y="4890359"/>
            <a:ext cx="3505200" cy="1590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16B1A3-B7DB-4EF1-A769-3D860227A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7614" y="4828107"/>
            <a:ext cx="3580405" cy="163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5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8A3E2-27B4-4300-AEF8-9F91FBD6D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721"/>
            <a:ext cx="10515600" cy="1325563"/>
          </a:xfrm>
        </p:spPr>
        <p:txBody>
          <a:bodyPr/>
          <a:lstStyle/>
          <a:p>
            <a:r>
              <a:rPr lang="en-US" dirty="0"/>
              <a:t>What’s next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E188B0-5535-462B-93B5-73741FB4D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9497"/>
            <a:ext cx="10844814" cy="4351338"/>
          </a:xfrm>
        </p:spPr>
        <p:txBody>
          <a:bodyPr>
            <a:normAutofit/>
          </a:bodyPr>
          <a:lstStyle/>
          <a:p>
            <a:r>
              <a:rPr lang="en-US" dirty="0"/>
              <a:t>Update distance/cost parameters</a:t>
            </a:r>
          </a:p>
          <a:p>
            <a:r>
              <a:rPr lang="en-US" dirty="0"/>
              <a:t>Feed potential hub results into the current network design</a:t>
            </a:r>
          </a:p>
          <a:p>
            <a:r>
              <a:rPr lang="en-US" dirty="0"/>
              <a:t>Observe changes in convenience, cost, travel time etc.</a:t>
            </a:r>
          </a:p>
          <a:p>
            <a:r>
              <a:rPr lang="en-US" dirty="0"/>
              <a:t>Adjust/polishing the current optimization model (take more factors into consideration)</a:t>
            </a:r>
          </a:p>
          <a:p>
            <a:r>
              <a:rPr lang="en-US" dirty="0"/>
              <a:t>Use Weighted K-Means and HDBSCAN to generate potential hubs</a:t>
            </a:r>
          </a:p>
          <a:p>
            <a:r>
              <a:rPr lang="en-US" dirty="0"/>
              <a:t>Compare optimization results (3 sets of potential hubs)</a:t>
            </a:r>
          </a:p>
        </p:txBody>
      </p:sp>
    </p:spTree>
    <p:extLst>
      <p:ext uri="{BB962C8B-B14F-4D97-AF65-F5344CB8AC3E}">
        <p14:creationId xmlns:p14="http://schemas.microsoft.com/office/powerpoint/2010/main" val="587700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D84C9-44B8-4B0F-8A87-C091B5BB3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What we have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1BF4-8048-478D-BC91-C981ABF66E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 trip network design</a:t>
            </a:r>
          </a:p>
          <a:p>
            <a:r>
              <a:rPr lang="en-US" dirty="0"/>
              <a:t>Sample Trip evaluations</a:t>
            </a:r>
          </a:p>
          <a:p>
            <a:pPr lvl="1"/>
            <a:r>
              <a:rPr lang="en-US" dirty="0"/>
              <a:t>Trip cost</a:t>
            </a:r>
          </a:p>
          <a:p>
            <a:pPr lvl="1"/>
            <a:r>
              <a:rPr lang="en-US" dirty="0"/>
              <a:t>Travel time</a:t>
            </a:r>
          </a:p>
          <a:p>
            <a:pPr lvl="1"/>
            <a:r>
              <a:rPr lang="en-US" dirty="0"/>
              <a:t>Waiting time</a:t>
            </a:r>
          </a:p>
          <a:p>
            <a:pPr lvl="1"/>
            <a:r>
              <a:rPr lang="en-US" dirty="0"/>
              <a:t>Convenience</a:t>
            </a:r>
          </a:p>
          <a:p>
            <a:pPr lvl="1"/>
            <a:r>
              <a:rPr lang="en-US" dirty="0"/>
              <a:t>Number of transfers</a:t>
            </a:r>
          </a:p>
          <a:p>
            <a:r>
              <a:rPr lang="en-US" dirty="0"/>
              <a:t>Individual shuttle trip info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82BFFD-984E-4ED2-8818-96942AAA5A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68517" y="905522"/>
            <a:ext cx="6373865" cy="48419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7F9BED-F69C-4345-946E-8E02C8956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517" y="905522"/>
            <a:ext cx="6373865" cy="500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EF6B89-D4B5-4196-AFDF-2D7080CD8F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9"/>
          <a:stretch/>
        </p:blipFill>
        <p:spPr>
          <a:xfrm>
            <a:off x="5568517" y="927133"/>
            <a:ext cx="6505114" cy="4975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DB0840-B600-40A7-9009-9293FD8C5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899" y="905522"/>
            <a:ext cx="6115483" cy="4978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7B79ED-F4A9-4AC4-A845-684E0DA4B7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86"/>
          <a:stretch/>
        </p:blipFill>
        <p:spPr>
          <a:xfrm>
            <a:off x="5523847" y="905522"/>
            <a:ext cx="6549784" cy="49759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28938E-8468-4647-9E78-5F4D4FFA5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8127" y="913368"/>
            <a:ext cx="6483126" cy="503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6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6DE7-7ABE-44C2-8084-4FF58EC0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What we want to accomplish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EA9AC-5382-41D6-B529-E20A6CDC3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160"/>
            <a:ext cx="10271760" cy="484600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Hub selection</a:t>
            </a:r>
          </a:p>
          <a:p>
            <a:pPr lvl="1"/>
            <a:r>
              <a:rPr lang="en-US" dirty="0"/>
              <a:t>Select parameters</a:t>
            </a:r>
          </a:p>
          <a:p>
            <a:pPr lvl="2"/>
            <a:r>
              <a:rPr lang="en-US" dirty="0"/>
              <a:t>Long, Lat, population density (can be calculated based on shuttle trip info)</a:t>
            </a:r>
          </a:p>
          <a:p>
            <a:pPr lvl="1"/>
            <a:r>
              <a:rPr lang="en-US" dirty="0"/>
              <a:t>Choose a clustering algorithm that generates the best meaningful results</a:t>
            </a:r>
          </a:p>
          <a:p>
            <a:pPr lvl="2"/>
            <a:r>
              <a:rPr lang="en-US" dirty="0"/>
              <a:t>Expectation</a:t>
            </a:r>
          </a:p>
          <a:p>
            <a:pPr lvl="3"/>
            <a:r>
              <a:rPr lang="en-US" dirty="0"/>
              <a:t>How many potential hubs do we want?</a:t>
            </a:r>
          </a:p>
          <a:p>
            <a:pPr lvl="3"/>
            <a:endParaRPr lang="en-US" dirty="0"/>
          </a:p>
          <a:p>
            <a:pPr lvl="1"/>
            <a:r>
              <a:rPr lang="en-US" dirty="0"/>
              <a:t>Possible method: Weighted K-Means, DBSCAN, HDBSCAN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Challenge</a:t>
            </a:r>
          </a:p>
          <a:p>
            <a:pPr lvl="2"/>
            <a:r>
              <a:rPr lang="en-US" dirty="0"/>
              <a:t>Currently we have a fixed amount of existing hub locations</a:t>
            </a:r>
          </a:p>
          <a:p>
            <a:pPr lvl="2"/>
            <a:r>
              <a:rPr lang="en-US" dirty="0"/>
              <a:t>May need to (1) modify clustering algorithm to have these location fixed OR (2) Ignore all current locations and let the algorithm produce its own result</a:t>
            </a:r>
          </a:p>
          <a:p>
            <a:pPr lvl="2"/>
            <a:r>
              <a:rPr lang="en-US" dirty="0"/>
              <a:t>Pros and cons for each option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71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0ADE9-F0E3-4785-87DD-588663DB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Weighted K-Means Clustering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4F095-EA2B-4C40-B193-7D6CDAC65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6"/>
            <a:ext cx="10875264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u="sng" dirty="0"/>
              <a:t>Weight K-Means concep</a:t>
            </a:r>
            <a:r>
              <a:rPr lang="en-US" altLang="zh-CN" u="sng" dirty="0"/>
              <a:t>t</a:t>
            </a:r>
            <a:r>
              <a:rPr lang="en-US" altLang="zh-CN" dirty="0"/>
              <a:t>: </a:t>
            </a:r>
            <a:r>
              <a:rPr lang="en-US" dirty="0"/>
              <a:t>locate centroids of clusters based on distance between all data points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i="1" dirty="0"/>
              <a:t>Use weighted average instead of standard mean</a:t>
            </a:r>
          </a:p>
          <a:p>
            <a:pPr lvl="1"/>
            <a:r>
              <a:rPr lang="en-US" i="1" dirty="0"/>
              <a:t>Computationally easier comparing to other options</a:t>
            </a:r>
          </a:p>
          <a:p>
            <a:pPr lvl="1"/>
            <a:r>
              <a:rPr lang="en-US" sz="1700" dirty="0"/>
              <a:t>Link to “Weighted K-Means: </a:t>
            </a:r>
            <a:r>
              <a:rPr lang="en-US" sz="1800" dirty="0">
                <a:hlinkClick r:id="rId2"/>
              </a:rPr>
              <a:t>Using Weighted K-Means Clustering to Determine Distribution Centres Locations</a:t>
            </a:r>
            <a:r>
              <a:rPr lang="en-US" sz="1700" dirty="0"/>
              <a:t>” by </a:t>
            </a:r>
            <a:r>
              <a:rPr lang="en-US" sz="1700" dirty="0" err="1"/>
              <a:t>Pararawendy</a:t>
            </a:r>
            <a:r>
              <a:rPr lang="en-US" sz="1700" dirty="0"/>
              <a:t> </a:t>
            </a:r>
            <a:r>
              <a:rPr lang="en-US" sz="1700" dirty="0" err="1"/>
              <a:t>Indarjo</a:t>
            </a:r>
            <a:endParaRPr lang="en-US" sz="1700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CC6566-A500-4B03-BD90-D9B004086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89" y="4026265"/>
            <a:ext cx="5486307" cy="257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6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0ADE9-F0E3-4785-87DD-588663DB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DBSCAN Clustering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4F095-EA2B-4C40-B193-7D6CDAC65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6"/>
            <a:ext cx="10875264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u="sng" dirty="0"/>
              <a:t>DBSCAN concep</a:t>
            </a:r>
            <a:r>
              <a:rPr lang="en-US" altLang="zh-CN" u="sng" dirty="0"/>
              <a:t>t</a:t>
            </a:r>
            <a:r>
              <a:rPr lang="en-US" altLang="zh-CN" dirty="0"/>
              <a:t>: </a:t>
            </a:r>
            <a:r>
              <a:rPr lang="en-US" dirty="0"/>
              <a:t>locate regions of high density that are separated from one another by regions of low density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i="1" dirty="0"/>
              <a:t>require minimum domain knowledge</a:t>
            </a:r>
          </a:p>
          <a:p>
            <a:pPr lvl="1"/>
            <a:r>
              <a:rPr lang="en-US" i="1" dirty="0"/>
              <a:t>discover clusters of arbitrary shape</a:t>
            </a:r>
          </a:p>
          <a:p>
            <a:pPr lvl="1"/>
            <a:r>
              <a:rPr lang="en-US" i="1" dirty="0"/>
              <a:t>efficient for large database</a:t>
            </a:r>
          </a:p>
          <a:p>
            <a:pPr lvl="1"/>
            <a:r>
              <a:rPr lang="en-US" sz="1700" dirty="0"/>
              <a:t>Link to “</a:t>
            </a:r>
            <a:r>
              <a:rPr lang="en-US" sz="1700" dirty="0">
                <a:hlinkClick r:id="rId2"/>
              </a:rPr>
              <a:t>A Density-Based Algorithm for Discovering </a:t>
            </a:r>
          </a:p>
          <a:p>
            <a:pPr marL="457200" lvl="1" indent="0">
              <a:buNone/>
            </a:pPr>
            <a:r>
              <a:rPr lang="en-US" sz="1700" dirty="0">
                <a:hlinkClick r:id="rId2"/>
              </a:rPr>
              <a:t>Clusters in Large Spatial Databases with Noise</a:t>
            </a:r>
            <a:r>
              <a:rPr lang="en-US" sz="1700" dirty="0"/>
              <a:t>” </a:t>
            </a:r>
          </a:p>
          <a:p>
            <a:pPr marL="457200" lvl="1" indent="0">
              <a:buNone/>
            </a:pPr>
            <a:r>
              <a:rPr lang="en-US" sz="1700" dirty="0"/>
              <a:t>by Martin Ester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894AAF-9B77-4F2D-ADC5-9F3F92978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11"/>
          <a:stretch/>
        </p:blipFill>
        <p:spPr>
          <a:xfrm>
            <a:off x="7084918" y="2500991"/>
            <a:ext cx="4289868" cy="34343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13284F-57CA-4BB2-BCE5-7B68AE40EEB1}"/>
              </a:ext>
            </a:extLst>
          </p:cNvPr>
          <p:cNvSpPr txBox="1"/>
          <p:nvPr/>
        </p:nvSpPr>
        <p:spPr>
          <a:xfrm>
            <a:off x="1306778" y="5151120"/>
            <a:ext cx="5439462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Epsilon - </a:t>
            </a:r>
            <a:r>
              <a:rPr lang="en-US" dirty="0"/>
              <a:t>specifies how close points should be to each other to be considered a part of a cluster</a:t>
            </a:r>
          </a:p>
          <a:p>
            <a:r>
              <a:rPr lang="en-US" b="1" dirty="0" err="1"/>
              <a:t>MinPts</a:t>
            </a:r>
            <a:r>
              <a:rPr lang="en-US" b="1" dirty="0"/>
              <a:t> - </a:t>
            </a:r>
            <a:r>
              <a:rPr lang="en-US" dirty="0"/>
              <a:t> specifies how many neighbors a point should have to be included into a cluster</a:t>
            </a:r>
          </a:p>
        </p:txBody>
      </p:sp>
    </p:spTree>
    <p:extLst>
      <p:ext uri="{BB962C8B-B14F-4D97-AF65-F5344CB8AC3E}">
        <p14:creationId xmlns:p14="http://schemas.microsoft.com/office/powerpoint/2010/main" val="314835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0ADE9-F0E3-4785-87DD-588663DB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2.3 HDBSCAN Clustering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4F095-EA2B-4C40-B193-7D6CDAC65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10" y="1027906"/>
            <a:ext cx="1116838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u="sng" dirty="0"/>
              <a:t>HDBSCAN concep</a:t>
            </a:r>
            <a:r>
              <a:rPr lang="en-US" altLang="zh-CN" u="sng" dirty="0"/>
              <a:t>t</a:t>
            </a:r>
            <a:r>
              <a:rPr lang="en-US" altLang="zh-CN" dirty="0"/>
              <a:t>: </a:t>
            </a:r>
            <a:r>
              <a:rPr lang="en-US" dirty="0"/>
              <a:t>locate regions of high density that are separated from one another by regions of low density using hierarchical clustering</a:t>
            </a:r>
          </a:p>
          <a:p>
            <a:r>
              <a:rPr lang="en-US" dirty="0"/>
              <a:t>Advantages:</a:t>
            </a:r>
          </a:p>
          <a:p>
            <a:pPr lvl="1"/>
            <a:r>
              <a:rPr lang="en-US" i="1" dirty="0"/>
              <a:t>eliminating the need to tune distance </a:t>
            </a:r>
          </a:p>
          <a:p>
            <a:pPr marL="457200" lvl="1" indent="0">
              <a:buNone/>
            </a:pPr>
            <a:r>
              <a:rPr lang="en-US" i="1" dirty="0"/>
              <a:t>    scale parameter epsilon</a:t>
            </a:r>
            <a:endParaRPr lang="en-US" dirty="0"/>
          </a:p>
          <a:p>
            <a:pPr lvl="1"/>
            <a:r>
              <a:rPr lang="en-US" i="1" dirty="0"/>
              <a:t>require minimum domain knowledge</a:t>
            </a:r>
          </a:p>
          <a:p>
            <a:pPr lvl="1"/>
            <a:r>
              <a:rPr lang="en-US" i="1" dirty="0"/>
              <a:t>discover clusters of arbitrary shape</a:t>
            </a:r>
          </a:p>
          <a:p>
            <a:pPr lvl="1"/>
            <a:r>
              <a:rPr lang="en-US" i="1" dirty="0"/>
              <a:t>efficient for large database</a:t>
            </a:r>
          </a:p>
          <a:p>
            <a:pPr lvl="1"/>
            <a:r>
              <a:rPr lang="en-US" sz="1700" dirty="0"/>
              <a:t>Link to “</a:t>
            </a:r>
            <a:r>
              <a:rPr lang="en-US" sz="1800" dirty="0">
                <a:hlinkClick r:id="rId2"/>
              </a:rPr>
              <a:t>Understanding HDBSCAN and Density</a:t>
            </a:r>
          </a:p>
          <a:p>
            <a:pPr marL="457200" lvl="1" indent="0">
              <a:buNone/>
            </a:pPr>
            <a:r>
              <a:rPr lang="en-US" sz="1800" dirty="0">
                <a:hlinkClick r:id="rId2"/>
              </a:rPr>
              <a:t>-Based Clustering</a:t>
            </a:r>
            <a:r>
              <a:rPr lang="en-US" sz="1700" dirty="0"/>
              <a:t>” by Pepe </a:t>
            </a:r>
            <a:r>
              <a:rPr lang="en-US" sz="1700" dirty="0" err="1"/>
              <a:t>Berba</a:t>
            </a:r>
            <a:endParaRPr lang="en-US" sz="1700" dirty="0"/>
          </a:p>
          <a:p>
            <a:pPr lvl="1"/>
            <a:endParaRPr lang="en-US" dirty="0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B5FFD86-EF46-4E94-9FBC-8973AFAE83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47320"/>
            <a:ext cx="3434080" cy="343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9DF142-44F4-4FE1-8FE6-1974D4B7F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02506"/>
            <a:ext cx="5257800" cy="368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8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76DE7-7ABE-44C2-8084-4FF58EC05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What we want to accomplish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EA9AC-5382-41D6-B529-E20A6CDC3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320" y="1117600"/>
            <a:ext cx="11409680" cy="4846003"/>
          </a:xfrm>
        </p:spPr>
        <p:txBody>
          <a:bodyPr>
            <a:normAutofit lnSpcReduction="10000"/>
          </a:bodyPr>
          <a:lstStyle/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Optimization</a:t>
            </a:r>
          </a:p>
          <a:p>
            <a:pPr lvl="1"/>
            <a:r>
              <a:rPr lang="en-US" dirty="0"/>
              <a:t>Use current network design</a:t>
            </a:r>
          </a:p>
          <a:p>
            <a:pPr lvl="2"/>
            <a:r>
              <a:rPr lang="en-US" dirty="0"/>
              <a:t>Feed new hub locations into current network design and compare updated results manually</a:t>
            </a:r>
          </a:p>
          <a:p>
            <a:pPr lvl="2"/>
            <a:r>
              <a:rPr lang="en-US" dirty="0"/>
              <a:t>Takes a long time (possible if # of new hubs are not too many)</a:t>
            </a:r>
          </a:p>
          <a:p>
            <a:pPr lvl="1"/>
            <a:r>
              <a:rPr lang="en-US" dirty="0"/>
              <a:t>Design an evaluation tool</a:t>
            </a:r>
          </a:p>
          <a:p>
            <a:pPr lvl="2"/>
            <a:r>
              <a:rPr lang="en-US" dirty="0"/>
              <a:t>Define network cost function (based on the five parameters shown on page 1)</a:t>
            </a:r>
          </a:p>
          <a:p>
            <a:pPr lvl="2"/>
            <a:r>
              <a:rPr lang="en-US" dirty="0"/>
              <a:t>Input hub location set </a:t>
            </a:r>
          </a:p>
          <a:p>
            <a:pPr lvl="2"/>
            <a:r>
              <a:rPr lang="en-US" dirty="0"/>
              <a:t>Algorithm chooses and adds the best possible hub based on cost function</a:t>
            </a:r>
          </a:p>
          <a:p>
            <a:pPr lvl="2"/>
            <a:r>
              <a:rPr lang="en-US" dirty="0"/>
              <a:t>Fix the new hub location</a:t>
            </a:r>
          </a:p>
          <a:p>
            <a:pPr lvl="2"/>
            <a:r>
              <a:rPr lang="en-US" dirty="0"/>
              <a:t>Reiterate over the rest of the set until cost function cannot be reduced further</a:t>
            </a:r>
          </a:p>
          <a:p>
            <a:pPr lvl="2"/>
            <a:r>
              <a:rPr lang="en-US" sz="1800" dirty="0">
                <a:hlinkClick r:id="rId2"/>
              </a:rPr>
              <a:t>Benders Decomposition for the Design of a Hub and Shuttle Public Transit System</a:t>
            </a:r>
            <a:r>
              <a:rPr lang="en-US" sz="1800" dirty="0"/>
              <a:t> by Arthur </a:t>
            </a:r>
            <a:r>
              <a:rPr lang="en-US" sz="1800" dirty="0" err="1"/>
              <a:t>Maheo</a:t>
            </a:r>
            <a:r>
              <a:rPr lang="en-US" sz="1800" dirty="0"/>
              <a:t>, Philip Kilby, Pascal Van </a:t>
            </a:r>
            <a:r>
              <a:rPr lang="en-US" sz="1800" dirty="0" err="1"/>
              <a:t>Hentenryck</a:t>
            </a:r>
            <a:endParaRPr lang="en-US" sz="1800" dirty="0"/>
          </a:p>
          <a:p>
            <a:pPr lvl="1"/>
            <a:r>
              <a:rPr lang="en-US" dirty="0"/>
              <a:t>Questions and thoughts?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70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85B3C-E8FE-4133-8309-586238E3F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location literature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55384-8D22-4CAD-B91F-CEFAB93D7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Summary of different facility location problems and applications</a:t>
            </a:r>
          </a:p>
          <a:p>
            <a:pPr lvl="1"/>
            <a:r>
              <a:rPr lang="en-US">
                <a:hlinkClick r:id="rId2"/>
              </a:rPr>
              <a:t>Facility location models for distribution system design</a:t>
            </a:r>
            <a:endParaRPr lang="en-US" dirty="0"/>
          </a:p>
          <a:p>
            <a:pPr lvl="1"/>
            <a:r>
              <a:rPr lang="en-US" b="0" i="0" dirty="0">
                <a:effectLst/>
                <a:latin typeface="NexusSerif"/>
              </a:rPr>
              <a:t>What are we looking for?</a:t>
            </a:r>
          </a:p>
          <a:p>
            <a:pPr lvl="1"/>
            <a:r>
              <a:rPr lang="en-US" b="0" i="0" dirty="0">
                <a:effectLst/>
                <a:latin typeface="NexusSerif"/>
              </a:rPr>
              <a:t>Uncapacitated</a:t>
            </a:r>
            <a:r>
              <a:rPr lang="en-US" dirty="0"/>
              <a:t> or capacitated? (Do hub have infinite capacities)</a:t>
            </a:r>
          </a:p>
          <a:p>
            <a:pPr lvl="1"/>
            <a:r>
              <a:rPr lang="en-US" dirty="0"/>
              <a:t>Single allocation or multiple? </a:t>
            </a:r>
          </a:p>
          <a:p>
            <a:r>
              <a:rPr lang="en-US" dirty="0"/>
              <a:t>Areas of interests:</a:t>
            </a:r>
          </a:p>
          <a:p>
            <a:pPr lvl="1"/>
            <a:r>
              <a:rPr lang="en-US" dirty="0"/>
              <a:t>p-hub median problem: the number p of hubs to be located </a:t>
            </a:r>
          </a:p>
          <a:p>
            <a:pPr lvl="1"/>
            <a:r>
              <a:rPr lang="en-US" dirty="0"/>
              <a:t>p-hub centre problem: min the max travel time between two demand centres</a:t>
            </a:r>
          </a:p>
          <a:p>
            <a:pPr lvl="1"/>
            <a:r>
              <a:rPr lang="en-US" dirty="0"/>
              <a:t>dynamic hub location problem: where either cost, demands or resources may vary in the planning horizon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686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2EC5B-E1D9-4A9E-81D9-276AA34C6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location literature search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EDAB4-DA61-4719-90C9-DD10D98FC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effectLst/>
                <a:latin typeface="NexusSerif"/>
              </a:rPr>
              <a:t>Uncapacitated</a:t>
            </a:r>
          </a:p>
          <a:p>
            <a:pPr lvl="1"/>
            <a:r>
              <a:rPr lang="en-US" dirty="0">
                <a:hlinkClick r:id="rId2"/>
              </a:rPr>
              <a:t>HubLocator: an exact solution method for the multiple allocation hub location problem</a:t>
            </a:r>
            <a:r>
              <a:rPr lang="en-US" dirty="0"/>
              <a:t> (2002)</a:t>
            </a:r>
          </a:p>
          <a:p>
            <a:pPr lvl="1"/>
            <a:r>
              <a:rPr lang="en-US" dirty="0">
                <a:hlinkClick r:id="rId3"/>
              </a:rPr>
              <a:t>Uncapacitated single and multiple allocation p-hub center problems</a:t>
            </a:r>
            <a:r>
              <a:rPr lang="en-US" dirty="0"/>
              <a:t> (2009)</a:t>
            </a:r>
          </a:p>
          <a:p>
            <a:pPr lvl="1"/>
            <a:r>
              <a:rPr lang="en-US" dirty="0">
                <a:hlinkClick r:id="rId4"/>
              </a:rPr>
              <a:t>Robust uncapacitated multiple allocation hub location problem</a:t>
            </a:r>
            <a:r>
              <a:rPr lang="en-US" dirty="0"/>
              <a:t> (2019)</a:t>
            </a:r>
          </a:p>
          <a:p>
            <a:pPr lvl="1"/>
            <a:r>
              <a:rPr lang="en-US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Solving the Uncapacitated Single Allocation p-Hub Median Problem on GPU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(2017)</a:t>
            </a:r>
          </a:p>
          <a:p>
            <a:r>
              <a:rPr lang="en-US" dirty="0"/>
              <a:t>Capacitated</a:t>
            </a:r>
          </a:p>
          <a:p>
            <a:pPr lvl="1"/>
            <a:r>
              <a:rPr lang="en-US" dirty="0">
                <a:hlinkClick r:id="rId6"/>
              </a:rPr>
              <a:t>The capacitated multiple allocation hub location problem: Formulations and algorithms</a:t>
            </a:r>
            <a:r>
              <a:rPr lang="en-US" dirty="0"/>
              <a:t> (2000)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095273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AnalogousFromLightSeedLeftStep">
      <a:dk1>
        <a:srgbClr val="000000"/>
      </a:dk1>
      <a:lt1>
        <a:srgbClr val="FFFFFF"/>
      </a:lt1>
      <a:dk2>
        <a:srgbClr val="413924"/>
      </a:dk2>
      <a:lt2>
        <a:srgbClr val="E9EAED"/>
      </a:lt2>
      <a:accent1>
        <a:srgbClr val="ABA082"/>
      </a:accent1>
      <a:accent2>
        <a:srgbClr val="BA917F"/>
      </a:accent2>
      <a:accent3>
        <a:srgbClr val="C49398"/>
      </a:accent3>
      <a:accent4>
        <a:srgbClr val="BA7F9D"/>
      </a:accent4>
      <a:accent5>
        <a:srgbClr val="C38FBF"/>
      </a:accent5>
      <a:accent6>
        <a:srgbClr val="A57FBA"/>
      </a:accent6>
      <a:hlink>
        <a:srgbClr val="7384B3"/>
      </a:hlink>
      <a:folHlink>
        <a:srgbClr val="848484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797</Words>
  <Application>Microsoft Office PowerPoint</Application>
  <PresentationFormat>Widescreen</PresentationFormat>
  <Paragraphs>112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NexusSerif</vt:lpstr>
      <vt:lpstr>Arial</vt:lpstr>
      <vt:lpstr>Source Sans Pro</vt:lpstr>
      <vt:lpstr>FunkyShapesVTI</vt:lpstr>
      <vt:lpstr>Hub Location Selection</vt:lpstr>
      <vt:lpstr>1. What we have</vt:lpstr>
      <vt:lpstr>2. What we want to accomplish</vt:lpstr>
      <vt:lpstr>2.1 Weighted K-Means Clustering </vt:lpstr>
      <vt:lpstr>2.2 DBSCAN Clustering </vt:lpstr>
      <vt:lpstr>2.3 HDBSCAN Clustering </vt:lpstr>
      <vt:lpstr>2. What we want to accomplish cont.</vt:lpstr>
      <vt:lpstr>Hub location literature search</vt:lpstr>
      <vt:lpstr>Hub location literature search cont.</vt:lpstr>
      <vt:lpstr>Optimization Draft</vt:lpstr>
      <vt:lpstr>Optimization Draft Cont.</vt:lpstr>
      <vt:lpstr>Optimization Draft Cont.</vt:lpstr>
      <vt:lpstr>Optimization Draft Cont.</vt:lpstr>
      <vt:lpstr>What the output shows</vt:lpstr>
      <vt:lpstr>What’s next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Hub Location Selection</dc:title>
  <dc:creator>Ning Gao</dc:creator>
  <cp:lastModifiedBy>Ning Gao</cp:lastModifiedBy>
  <cp:revision>32</cp:revision>
  <dcterms:created xsi:type="dcterms:W3CDTF">2020-07-16T17:45:01Z</dcterms:created>
  <dcterms:modified xsi:type="dcterms:W3CDTF">2020-07-24T03:41:24Z</dcterms:modified>
</cp:coreProperties>
</file>